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Helvetica Neue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regular.fntdata"/><Relationship Id="rId25" Type="http://schemas.openxmlformats.org/officeDocument/2006/relationships/font" Target="fonts/Lato-boldItalic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Shape 100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Shape 10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Shape 1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Shape 126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Shape 34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Shape 41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Shape 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Shape 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Shape 7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Shape 8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ncbi.nlm.nih.gov/pubmed/?term=Savageau%20MA%5BAuthor%5D&amp;cauthor=true&amp;cauthor_uid=1836379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virology.ws/2017/01/26/communication-between-virus-infected-cells/" TargetMode="External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Shape 13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194950" y="2159137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>
            <p:ph type="ctrTitle"/>
          </p:nvPr>
        </p:nvSpPr>
        <p:spPr>
          <a:xfrm>
            <a:off x="721825" y="668100"/>
            <a:ext cx="83460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Hysteric and Graded responses in bacterial two-component signal transduction</a:t>
            </a:r>
            <a:endParaRPr sz="3000"/>
          </a:p>
        </p:txBody>
      </p:sp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925" y="2381525"/>
            <a:ext cx="3492400" cy="20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>
            <p:ph type="ctrTitle"/>
          </p:nvPr>
        </p:nvSpPr>
        <p:spPr>
          <a:xfrm>
            <a:off x="4815925" y="2115000"/>
            <a:ext cx="4251900" cy="28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Project Presentation for CL663 Systems Biology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By </a:t>
            </a:r>
            <a:endParaRPr sz="1400"/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-Rajesh Kannan (164026009)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-Akshay Bhamare (160020023)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4294967295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06" name="Shape 206"/>
          <p:cNvSpPr txBox="1"/>
          <p:nvPr>
            <p:ph idx="4294967295" type="title"/>
          </p:nvPr>
        </p:nvSpPr>
        <p:spPr>
          <a:xfrm>
            <a:off x="77275" y="320050"/>
            <a:ext cx="6050400" cy="13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Dynamic response of Bifunctional and Monofunctional TCS</a:t>
            </a:r>
            <a:endParaRPr sz="2400"/>
          </a:p>
        </p:txBody>
      </p:sp>
      <p:sp>
        <p:nvSpPr>
          <p:cNvPr id="207" name="Shape 207"/>
          <p:cNvSpPr txBox="1"/>
          <p:nvPr>
            <p:ph idx="1" type="subTitle"/>
          </p:nvPr>
        </p:nvSpPr>
        <p:spPr>
          <a:xfrm>
            <a:off x="3726176" y="4507950"/>
            <a:ext cx="49497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 </a:t>
            </a:r>
            <a:r>
              <a:rPr lang="en" sz="1000"/>
              <a:t> Dynamic response of  monofunctional and bifunctional TCS for different kap values</a:t>
            </a:r>
            <a:r>
              <a:rPr lang="en" sz="1500"/>
              <a:t>.</a:t>
            </a:r>
            <a:endParaRPr sz="15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000"/>
          </a:p>
        </p:txBody>
      </p:sp>
      <p:sp>
        <p:nvSpPr>
          <p:cNvPr id="208" name="Shape 208"/>
          <p:cNvSpPr txBox="1"/>
          <p:nvPr>
            <p:ph idx="4294967295" type="title"/>
          </p:nvPr>
        </p:nvSpPr>
        <p:spPr>
          <a:xfrm>
            <a:off x="77275" y="1409825"/>
            <a:ext cx="2978400" cy="24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dynamic response of two TCS has been studied to estimate the response time of the circuit.</a:t>
            </a:r>
            <a:endParaRPr sz="1400"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various values of Kap, the time response can be inferred</a:t>
            </a:r>
            <a:endParaRPr sz="1400"/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25" y="1118875"/>
            <a:ext cx="6050276" cy="33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4294967295" type="title"/>
          </p:nvPr>
        </p:nvSpPr>
        <p:spPr>
          <a:xfrm>
            <a:off x="242100" y="511800"/>
            <a:ext cx="8812200" cy="46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From the results, presence of alternative phosphatase could leads bistability.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From the structural analysis of EnvZ/OmpR TCS, there is a possibility of formation of dead-end complex between EmpvZ-OmpR.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These two results can lead to the possible explanation for the occurrence of bistability in the TCS.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In Monofunctional,  dead-end complex prevents RR~P formation and has [positive feedback effect.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In the case of bifunctional TCS, the formation of dead-end complex forms a negative feedback.</a:t>
            </a:r>
            <a:endParaRPr sz="16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4294967295" type="title"/>
          </p:nvPr>
        </p:nvSpPr>
        <p:spPr>
          <a:xfrm>
            <a:off x="114300" y="659100"/>
            <a:ext cx="5344800" cy="38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If no alternative Ph is present, positive and negative feedback counteract each other and nullify.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If there is a large amount of dephosphorylation of RR~P occurs without depending on SK, then we can expect bistability to occur.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The dynamic responses shows the response time for the switch between ON and OFF while the rate of phosphorylation of SK changes.</a:t>
            </a:r>
            <a:endParaRPr sz="16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500" y="541025"/>
            <a:ext cx="2701550" cy="20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0500" y="2796525"/>
            <a:ext cx="2789649" cy="185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4294967295" type="title"/>
          </p:nvPr>
        </p:nvSpPr>
        <p:spPr>
          <a:xfrm>
            <a:off x="638025" y="55190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 b="0"/>
          </a:p>
        </p:txBody>
      </p:sp>
      <p:sp>
        <p:nvSpPr>
          <p:cNvPr id="227" name="Shape 227"/>
          <p:cNvSpPr txBox="1"/>
          <p:nvPr>
            <p:ph idx="4294967295" type="title"/>
          </p:nvPr>
        </p:nvSpPr>
        <p:spPr>
          <a:xfrm>
            <a:off x="638025" y="1433316"/>
            <a:ext cx="70212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Oleg A Igoshin, Rui Alves, </a:t>
            </a:r>
            <a:r>
              <a:rPr b="0" lang="en" sz="9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" sz="1600"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/>
              </a:rPr>
              <a:t>Michael A Savageau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, Hysteretic and graded responses in bacterial two-component signal transduction. Molecular Microbiology (2008) 68(5), 1196–1215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4294967295" type="title"/>
          </p:nvPr>
        </p:nvSpPr>
        <p:spPr>
          <a:xfrm>
            <a:off x="737050" y="6747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4" name="Shape 144"/>
          <p:cNvSpPr txBox="1"/>
          <p:nvPr>
            <p:ph idx="1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1. Motivation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2. Objectives</a:t>
            </a:r>
            <a:r>
              <a:rPr lang="en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3. Methods</a:t>
            </a:r>
            <a:r>
              <a:rPr lang="en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4. Results</a:t>
            </a:r>
            <a:r>
              <a:rPr lang="en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5. Conclusions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6. References</a:t>
            </a:r>
            <a:endParaRPr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4294967295" type="title"/>
          </p:nvPr>
        </p:nvSpPr>
        <p:spPr>
          <a:xfrm>
            <a:off x="180025" y="542700"/>
            <a:ext cx="6119100" cy="46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/>
              <a:t>Motivation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Occurrence of bistability i</a:t>
            </a:r>
            <a:r>
              <a:rPr lang="en" sz="2000">
                <a:solidFill>
                  <a:schemeClr val="dk2"/>
                </a:solidFill>
              </a:rPr>
              <a:t>n the biological system</a:t>
            </a:r>
            <a:r>
              <a:rPr lang="en" sz="2000">
                <a:solidFill>
                  <a:schemeClr val="dk2"/>
                </a:solidFill>
              </a:rPr>
              <a:t> 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B</a:t>
            </a:r>
            <a:r>
              <a:rPr lang="en" sz="2000">
                <a:solidFill>
                  <a:schemeClr val="dk2"/>
                </a:solidFill>
              </a:rPr>
              <a:t>inary decision making</a:t>
            </a:r>
            <a:endParaRPr sz="2000">
              <a:solidFill>
                <a:schemeClr val="dk2"/>
              </a:solidFill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</a:pPr>
            <a:r>
              <a:rPr lang="en" sz="2000">
                <a:solidFill>
                  <a:schemeClr val="dk2"/>
                </a:solidFill>
              </a:rPr>
              <a:t>Lac operon system </a:t>
            </a:r>
            <a:endParaRPr sz="2000">
              <a:solidFill>
                <a:schemeClr val="dk2"/>
              </a:solidFill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</a:pPr>
            <a:r>
              <a:rPr lang="en" sz="2000">
                <a:solidFill>
                  <a:schemeClr val="dk2"/>
                </a:solidFill>
              </a:rPr>
              <a:t>Bacteriophage decides lytic and lysogenic cell cycle 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P</a:t>
            </a:r>
            <a:r>
              <a:rPr lang="en" sz="2000">
                <a:solidFill>
                  <a:schemeClr val="dk2"/>
                </a:solidFill>
              </a:rPr>
              <a:t>ositive feedback loop in the transcription networks showed a bistable response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n" sz="2000">
                <a:solidFill>
                  <a:schemeClr val="dk2"/>
                </a:solidFill>
              </a:rPr>
              <a:t>Bistability in transduction signalling network</a:t>
            </a:r>
            <a:endParaRPr sz="20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3"/>
              </a:rPr>
              <a:t>http://www.virology.ws/2017/01/26/communication-between-virus-infected-cells/</a:t>
            </a:r>
            <a:endParaRPr sz="7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825" y="1783075"/>
            <a:ext cx="2776299" cy="19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6225550" y="3749050"/>
            <a:ext cx="2776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Bacteriophage decides lytic and lysogenic cell cycle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4294967295" type="title"/>
          </p:nvPr>
        </p:nvSpPr>
        <p:spPr>
          <a:xfrm>
            <a:off x="752850" y="58712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57" name="Shape 157"/>
          <p:cNvSpPr txBox="1"/>
          <p:nvPr>
            <p:ph idx="4294967295" type="body"/>
          </p:nvPr>
        </p:nvSpPr>
        <p:spPr>
          <a:xfrm>
            <a:off x="251450" y="1508750"/>
            <a:ext cx="4130100" cy="28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>
                <a:solidFill>
                  <a:srgbClr val="000000"/>
                </a:solidFill>
              </a:rPr>
              <a:t>To study TCS in EnvZ/OmpR system 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>
                <a:solidFill>
                  <a:srgbClr val="000000"/>
                </a:solidFill>
              </a:rPr>
              <a:t>Observe the dynamic response of various TCS network arrangement.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" sz="1800">
                <a:solidFill>
                  <a:srgbClr val="000000"/>
                </a:solidFill>
              </a:rPr>
              <a:t>To discuss the physiological consequences of bistability.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50" y="1893400"/>
            <a:ext cx="4637826" cy="204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4957975" y="3943175"/>
            <a:ext cx="40614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Schematic of TCS in Gram positive bacteria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4294967295" type="title"/>
          </p:nvPr>
        </p:nvSpPr>
        <p:spPr>
          <a:xfrm>
            <a:off x="724950" y="64010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 b="0"/>
          </a:p>
        </p:txBody>
      </p:sp>
      <p:sp>
        <p:nvSpPr>
          <p:cNvPr id="165" name="Shape 165"/>
          <p:cNvSpPr txBox="1"/>
          <p:nvPr>
            <p:ph idx="1" type="subTitle"/>
          </p:nvPr>
        </p:nvSpPr>
        <p:spPr>
          <a:xfrm>
            <a:off x="209625" y="4376200"/>
            <a:ext cx="4758600" cy="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TCS with monofunctional network where the signal kinase (SK) sense the signal from the environment and triggers the series of phosphorylation events</a:t>
            </a:r>
            <a:r>
              <a:rPr lang="en" sz="1000"/>
              <a:t>.</a:t>
            </a:r>
            <a:endParaRPr sz="10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25" y="1729750"/>
            <a:ext cx="3549899" cy="26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583025" y="1227650"/>
            <a:ext cx="5288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Signalling cascade of classic monofunctional TCS `</a:t>
            </a:r>
            <a:endParaRPr b="1"/>
          </a:p>
        </p:txBody>
      </p:sp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125" y="1723975"/>
            <a:ext cx="4443900" cy="26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4294967295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74" name="Shape 174"/>
          <p:cNvSpPr txBox="1"/>
          <p:nvPr>
            <p:ph idx="4294967295" type="title"/>
          </p:nvPr>
        </p:nvSpPr>
        <p:spPr>
          <a:xfrm>
            <a:off x="724950" y="64010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 b="0"/>
          </a:p>
        </p:txBody>
      </p:sp>
      <p:sp>
        <p:nvSpPr>
          <p:cNvPr id="175" name="Shape 175"/>
          <p:cNvSpPr txBox="1"/>
          <p:nvPr>
            <p:ph idx="1" type="subTitle"/>
          </p:nvPr>
        </p:nvSpPr>
        <p:spPr>
          <a:xfrm>
            <a:off x="2548975" y="4091925"/>
            <a:ext cx="47082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000"/>
              <a:t>  Schematic of bifunctional TCS network where the SK triggers the series of phosphorylation events and also dephosphorylate the response regulator (RR).</a:t>
            </a:r>
            <a:endParaRPr b="1" sz="1000"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588" y="1445475"/>
            <a:ext cx="4548976" cy="26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subTitle"/>
          </p:nvPr>
        </p:nvSpPr>
        <p:spPr>
          <a:xfrm>
            <a:off x="99075" y="587550"/>
            <a:ext cx="4450200" cy="44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Steady state response in Bifunctional and Mono-functional TCS</a:t>
            </a:r>
            <a:endParaRPr b="1" sz="2800"/>
          </a:p>
          <a:p>
            <a:pPr indent="0" lvl="0" marL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75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Output function curve with signal parameter, kap. </a:t>
            </a:r>
            <a:endParaRPr b="1" sz="1400"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Concentration of RR~P affects the gene expression of various other protein such as OmpC, OmpF etc. </a:t>
            </a:r>
            <a:endParaRPr b="1" sz="1400"/>
          </a:p>
          <a:p>
            <a:pPr indent="0" lvl="0" mar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175" y="739150"/>
            <a:ext cx="4282426" cy="312924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>
            <p:ph idx="1" type="subTitle"/>
          </p:nvPr>
        </p:nvSpPr>
        <p:spPr>
          <a:xfrm>
            <a:off x="4998725" y="3868400"/>
            <a:ext cx="38175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000"/>
              <a:t>Concentration of [RR~P] as the function of kap, rate constant parameter of phosphorylation od SK.</a:t>
            </a:r>
            <a:endParaRPr b="1"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4294967295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89" name="Shape 189"/>
          <p:cNvSpPr txBox="1"/>
          <p:nvPr>
            <p:ph idx="4294967295" type="title"/>
          </p:nvPr>
        </p:nvSpPr>
        <p:spPr>
          <a:xfrm>
            <a:off x="724950" y="640100"/>
            <a:ext cx="82134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Bistability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Bistable response for both the TCS circuit</a:t>
            </a:r>
            <a:endParaRPr sz="1400"/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Alternative phosphatase alter graded response to hysteric in bifunctional TCS</a:t>
            </a:r>
            <a:endParaRPr sz="1400"/>
          </a:p>
        </p:txBody>
      </p:sp>
      <p:sp>
        <p:nvSpPr>
          <p:cNvPr id="190" name="Shape 190"/>
          <p:cNvSpPr txBox="1"/>
          <p:nvPr>
            <p:ph idx="1" type="subTitle"/>
          </p:nvPr>
        </p:nvSpPr>
        <p:spPr>
          <a:xfrm>
            <a:off x="2465150" y="4378125"/>
            <a:ext cx="47082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000"/>
              <a:t> Concentration profile of RR~P for A) monofunctional TCS , B) Phosphatase rate of the bifunctional TCS,  C) Linear function b/w both rates</a:t>
            </a:r>
            <a:endParaRPr b="1" sz="1000"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463" y="2199737"/>
            <a:ext cx="8117270" cy="21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4294967295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97" name="Shape 197"/>
          <p:cNvSpPr txBox="1"/>
          <p:nvPr>
            <p:ph idx="4294967295" type="title"/>
          </p:nvPr>
        </p:nvSpPr>
        <p:spPr>
          <a:xfrm>
            <a:off x="138550" y="236225"/>
            <a:ext cx="4967100" cy="13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 of Parameter values that supports bistability</a:t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8" name="Shape 198"/>
          <p:cNvSpPr txBox="1"/>
          <p:nvPr>
            <p:ph idx="1" type="subTitle"/>
          </p:nvPr>
        </p:nvSpPr>
        <p:spPr>
          <a:xfrm>
            <a:off x="4196363" y="4502275"/>
            <a:ext cx="47082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 </a:t>
            </a:r>
            <a:r>
              <a:rPr lang="en" sz="1000"/>
              <a:t> Parametric space shows bistability region for monofunctional TCS</a:t>
            </a:r>
            <a:r>
              <a:rPr lang="en" sz="1500"/>
              <a:t>.</a:t>
            </a:r>
            <a:endParaRPr sz="1500"/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000"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275" y="1326000"/>
            <a:ext cx="5627024" cy="31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>
            <p:ph idx="4294967295" type="title"/>
          </p:nvPr>
        </p:nvSpPr>
        <p:spPr>
          <a:xfrm>
            <a:off x="0" y="1679488"/>
            <a:ext cx="3405000" cy="24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Robustness of bistability against the parameter values</a:t>
            </a:r>
            <a:endParaRPr sz="1400"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</a:t>
            </a:r>
            <a:r>
              <a:rPr lang="en" sz="1400"/>
              <a:t>istability shown by taking different parameter against the auto phosphorylation rate constant, Kap.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